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32" r:id="rId2"/>
    <p:sldId id="333" r:id="rId3"/>
    <p:sldId id="426" r:id="rId4"/>
    <p:sldId id="431" r:id="rId5"/>
    <p:sldId id="429" r:id="rId6"/>
    <p:sldId id="432" r:id="rId7"/>
    <p:sldId id="433" r:id="rId8"/>
    <p:sldId id="435" r:id="rId9"/>
    <p:sldId id="436" r:id="rId10"/>
    <p:sldId id="438" r:id="rId11"/>
    <p:sldId id="440" r:id="rId12"/>
    <p:sldId id="441" r:id="rId13"/>
    <p:sldId id="442" r:id="rId14"/>
  </p:sldIdLst>
  <p:sldSz cx="9144000" cy="6858000" type="screen4x3"/>
  <p:notesSz cx="7010400" cy="9296400"/>
  <p:custDataLst>
    <p:tags r:id="rId1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E60000"/>
    <a:srgbClr val="FE0000"/>
    <a:srgbClr val="FC3030"/>
    <a:srgbClr val="FD8787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698" autoAdjust="0"/>
    <p:restoredTop sz="94731" autoAdjust="0"/>
  </p:normalViewPr>
  <p:slideViewPr>
    <p:cSldViewPr>
      <p:cViewPr varScale="1">
        <p:scale>
          <a:sx n="68" d="100"/>
          <a:sy n="68" d="100"/>
        </p:scale>
        <p:origin x="99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333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3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 smtClean="0"/>
            </a:lvl1pPr>
          </a:lstStyle>
          <a:p>
            <a:pPr>
              <a:defRPr/>
            </a:pPr>
            <a:fld id="{AF7C4A40-3452-4D52-B0D8-006552504804}" type="datetimeFigureOut">
              <a:rPr lang="en-US"/>
              <a:pPr>
                <a:defRPr/>
              </a:pPr>
              <a:t>2/19/2018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AD33DA74-B1E8-4CBC-9601-F245AE07B2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9051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Copyright © 2009 Pearson Education Canada</a:t>
            </a:r>
          </a:p>
        </p:txBody>
      </p:sp>
      <p:sp>
        <p:nvSpPr>
          <p:cNvPr id="5325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r>
              <a:rPr lang="en-US"/>
              <a:t>1 - </a:t>
            </a:r>
            <a:fld id="{B5D27BA7-2265-4690-B95E-B605530E40DF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3252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eaLnBrk="1" hangingPunct="1"/>
            <a:fld id="{90E8A750-22D3-4FA8-B0EF-BC73E779FA94}" type="slidenum">
              <a:rPr lang="en-US" sz="1200"/>
              <a:pPr algn="r" eaLnBrk="1" hangingPunct="1"/>
              <a:t>1</a:t>
            </a:fld>
            <a:endParaRPr lang="en-US" sz="1200"/>
          </a:p>
        </p:txBody>
      </p:sp>
      <p:sp>
        <p:nvSpPr>
          <p:cNvPr id="532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052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Copyright © 2009 Pearson Education Canada</a:t>
            </a:r>
          </a:p>
        </p:txBody>
      </p:sp>
      <p:sp>
        <p:nvSpPr>
          <p:cNvPr id="5427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r>
              <a:rPr lang="en-US"/>
              <a:t>1 - </a:t>
            </a:r>
            <a:fld id="{A5EA6EEB-FAD7-401F-A249-7EACD84CE760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4276" name="Rectangle 7"/>
          <p:cNvSpPr txBox="1">
            <a:spLocks noGrp="1" noChangeArrowheads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 eaLnBrk="1" hangingPunct="1"/>
            <a:fld id="{7461A837-4473-465C-B239-8DFFD59C423C}" type="slidenum">
              <a:rPr lang="en-US" sz="1200"/>
              <a:pPr algn="r" eaLnBrk="1" hangingPunct="1"/>
              <a:t>2</a:t>
            </a:fld>
            <a:endParaRPr lang="en-US" sz="1200"/>
          </a:p>
        </p:txBody>
      </p:sp>
      <p:sp>
        <p:nvSpPr>
          <p:cNvPr id="542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349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3231258E-5F3F-4CFB-8990-283B6F19D435}" type="slidenum">
              <a:rPr lang="en-US" altLang="en-US">
                <a:latin typeface="Times New Roman" panose="02020603050405020304" pitchFamily="18" charset="0"/>
              </a:rPr>
              <a:pPr eaLnBrk="1" hangingPunct="1"/>
              <a:t>11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1998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F9651-370D-4F5F-90A9-69B3DA92CA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auto">
          <a:xfrm>
            <a:off x="0" y="838200"/>
            <a:ext cx="9144000" cy="838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0" y="152400"/>
            <a:ext cx="9144000" cy="685800"/>
          </a:xfrm>
          <a:prstGeom prst="rect">
            <a:avLst/>
          </a:prstGeom>
          <a:solidFill>
            <a:srgbClr val="E6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37863-5D59-450B-9696-4D2CF3AD85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DFA032-E838-4DD4-BD3F-7182912ED6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C08899-04A1-4325-AFA2-353EA72576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FF9A1D-C56E-478B-AB86-AA314EE79A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015C2-937F-46D8-9AE6-803ACB5B96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AA409-EF8A-4525-8AAC-DCA29F4DC5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6A716-74F0-43E2-ADDA-25E774CDB8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9B157-0D6A-41C0-A50D-5237AF6D56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F18DB-0BC2-49F3-8E8B-AFEF0A3B20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1C596DA-73D9-4AF2-8811-61A97969C7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kates@my.centennialcollege.c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457200"/>
            <a:ext cx="7772400" cy="17526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700" dirty="0"/>
              <a:t>Integrated Business Planning</a:t>
            </a:r>
            <a:br>
              <a:rPr lang="en-US" sz="4700" dirty="0"/>
            </a:br>
            <a:r>
              <a:rPr lang="en-US" sz="2600" dirty="0"/>
              <a:t>MGMT 324</a:t>
            </a:r>
            <a:br>
              <a:rPr lang="en-US" sz="2600" dirty="0"/>
            </a:br>
            <a:r>
              <a:rPr lang="en-US" sz="2600" dirty="0"/>
              <a:t>WEEK FIVE</a:t>
            </a:r>
            <a:br>
              <a:rPr lang="en-US" sz="2600" dirty="0"/>
            </a:br>
            <a:r>
              <a:rPr lang="en-US" sz="2600" dirty="0"/>
              <a:t>Exploring the Political and Symbolic Frames</a:t>
            </a:r>
          </a:p>
        </p:txBody>
      </p:sp>
      <p:sp>
        <p:nvSpPr>
          <p:cNvPr id="12291" name="Rectangle 7"/>
          <p:cNvSpPr>
            <a:spLocks noChangeArrowheads="1"/>
          </p:cNvSpPr>
          <p:nvPr/>
        </p:nvSpPr>
        <p:spPr bwMode="gray">
          <a:xfrm>
            <a:off x="457200" y="2895600"/>
            <a:ext cx="8226425" cy="304800"/>
          </a:xfrm>
          <a:prstGeom prst="rect">
            <a:avLst/>
          </a:prstGeom>
          <a:gradFill rotWithShape="0">
            <a:gsLst>
              <a:gs pos="0">
                <a:srgbClr val="6600CC"/>
              </a:gs>
              <a:gs pos="100000">
                <a:srgbClr val="F6D0FC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762000" y="3810000"/>
            <a:ext cx="7772400" cy="1752600"/>
          </a:xfrm>
          <a:prstGeom prst="rect">
            <a:avLst/>
          </a:prstGeom>
        </p:spPr>
        <p:txBody>
          <a:bodyPr bIns="91440" anchor="b"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Susan Kates</a:t>
            </a: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tx2"/>
                </a:solidFill>
                <a:latin typeface="+mj-lt"/>
                <a:ea typeface="+mj-ea"/>
                <a:cs typeface="+mj-cs"/>
                <a:hlinkClick r:id="rId3"/>
              </a:rPr>
              <a:t>skates@my.centennialcollege.ca</a:t>
            </a:r>
            <a:endParaRPr lang="en-US" sz="28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3276600"/>
            <a:ext cx="9144000" cy="838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2590800"/>
            <a:ext cx="9144000" cy="685800"/>
          </a:xfrm>
          <a:prstGeom prst="rect">
            <a:avLst/>
          </a:prstGeom>
          <a:solidFill>
            <a:srgbClr val="E60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52400"/>
            <a:ext cx="9144000" cy="1524000"/>
            <a:chOff x="0" y="152400"/>
            <a:chExt cx="9144000" cy="1524000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0" y="838200"/>
              <a:ext cx="9144000" cy="8382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0" y="152400"/>
              <a:ext cx="9144000" cy="685800"/>
            </a:xfrm>
            <a:prstGeom prst="rect">
              <a:avLst/>
            </a:prstGeom>
            <a:solidFill>
              <a:srgbClr val="E6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52400" y="2133600"/>
            <a:ext cx="8526780" cy="3657600"/>
          </a:xfrm>
        </p:spPr>
        <p:txBody>
          <a:bodyPr/>
          <a:lstStyle/>
          <a:p>
            <a:pPr marL="0" indent="0" eaLnBrk="1" hangingPunct="1"/>
            <a:r>
              <a:rPr lang="en-US" sz="2800" dirty="0"/>
              <a:t> Short review – Political Frame </a:t>
            </a:r>
          </a:p>
          <a:p>
            <a:pPr marL="0" indent="0" eaLnBrk="1" hangingPunct="1"/>
            <a:r>
              <a:rPr lang="en-US" sz="2800" dirty="0"/>
              <a:t> Short intro – Symbolic Frame </a:t>
            </a:r>
          </a:p>
          <a:p>
            <a:pPr marL="0" indent="0" eaLnBrk="1" hangingPunct="1"/>
            <a:endParaRPr lang="en-US" sz="2800" dirty="0"/>
          </a:p>
          <a:p>
            <a:pPr marL="0" indent="0" eaLnBrk="1" hangingPunct="1"/>
            <a:r>
              <a:rPr lang="en-US" sz="2800" dirty="0"/>
              <a:t> Task #1: Finding Symbolism in Canada’s Top 100 Employers (All)</a:t>
            </a:r>
          </a:p>
          <a:p>
            <a:pPr marL="0" indent="0" eaLnBrk="1" hangingPunct="1">
              <a:buNone/>
            </a:pPr>
            <a:r>
              <a:rPr lang="en-US" sz="2800" dirty="0"/>
              <a:t>====================</a:t>
            </a:r>
          </a:p>
          <a:p>
            <a:pPr eaLnBrk="1" hangingPunct="1"/>
            <a:r>
              <a:rPr lang="en-US" sz="2800" dirty="0"/>
              <a:t>Task #2: Applying what you know to work place scenarios (Teams)</a:t>
            </a:r>
          </a:p>
          <a:p>
            <a:pPr marL="0" indent="0" algn="ctr" eaLnBrk="1" hangingPunct="1">
              <a:buFont typeface="Wingdings" pitchFamily="2" charset="2"/>
              <a:buNone/>
            </a:pPr>
            <a:endParaRPr lang="en-US" dirty="0">
              <a:solidFill>
                <a:schemeClr val="hlink"/>
              </a:solidFill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33400" y="685800"/>
            <a:ext cx="77724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5100" dirty="0">
                <a:solidFill>
                  <a:schemeClr val="bg1"/>
                </a:solidFill>
              </a:rPr>
              <a:t>Agenda</a:t>
            </a:r>
          </a:p>
        </p:txBody>
      </p:sp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8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Assumptions of the Political Frame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Organizations are coalitions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Allocation of scarce resources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Coalitions + Scarce Resources = Conflict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Power (however it is defined) is the most important asset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Goals and decisions arise from bargaining, negotiation and jockeying for position</a:t>
            </a:r>
          </a:p>
        </p:txBody>
      </p:sp>
      <p:sp>
        <p:nvSpPr>
          <p:cNvPr id="2" name="Arrow: Down 1"/>
          <p:cNvSpPr/>
          <p:nvPr/>
        </p:nvSpPr>
        <p:spPr>
          <a:xfrm rot="5400000">
            <a:off x="6286500" y="1257300"/>
            <a:ext cx="1219200" cy="2209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CA" dirty="0">
                <a:solidFill>
                  <a:schemeClr val="accent2"/>
                </a:solidFill>
              </a:rPr>
              <a:t>What is a coalition?</a:t>
            </a:r>
          </a:p>
        </p:txBody>
      </p:sp>
      <p:sp>
        <p:nvSpPr>
          <p:cNvPr id="5" name="Arrow: Down 4"/>
          <p:cNvSpPr/>
          <p:nvPr/>
        </p:nvSpPr>
        <p:spPr>
          <a:xfrm rot="5400000">
            <a:off x="6515100" y="1805781"/>
            <a:ext cx="1219200" cy="2209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CA" dirty="0">
                <a:solidFill>
                  <a:schemeClr val="accent2"/>
                </a:solidFill>
              </a:rPr>
              <a:t>Give an example of a scarce resource.</a:t>
            </a:r>
          </a:p>
        </p:txBody>
      </p:sp>
    </p:spTree>
    <p:extLst>
      <p:ext uri="{BB962C8B-B14F-4D97-AF65-F5344CB8AC3E}">
        <p14:creationId xmlns:p14="http://schemas.microsoft.com/office/powerpoint/2010/main" val="1019633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5" grpId="0" animBg="1"/>
      <p:bldP spid="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23672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Conflict in Organizations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5008" y="19050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Conflict is natural and inevitable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 organizations can have too much or too little 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Political frame focuses on strategy and tactics for dealing with conflict</a:t>
            </a:r>
          </a:p>
        </p:txBody>
      </p:sp>
      <p:sp>
        <p:nvSpPr>
          <p:cNvPr id="4" name="Arrow: Down 3"/>
          <p:cNvSpPr/>
          <p:nvPr/>
        </p:nvSpPr>
        <p:spPr>
          <a:xfrm rot="3404673">
            <a:off x="6973243" y="685800"/>
            <a:ext cx="1219200" cy="2209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CA" dirty="0">
                <a:solidFill>
                  <a:schemeClr val="accent2"/>
                </a:solidFill>
              </a:rPr>
              <a:t>What does this mean?</a:t>
            </a:r>
          </a:p>
        </p:txBody>
      </p:sp>
    </p:spTree>
    <p:extLst>
      <p:ext uri="{BB962C8B-B14F-4D97-AF65-F5344CB8AC3E}">
        <p14:creationId xmlns:p14="http://schemas.microsoft.com/office/powerpoint/2010/main" val="3542972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Sources of Power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Position power (authority)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Control of rewards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Coercive power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Information and expertise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Reputation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Personal power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Alliances and networks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Access and control of agenda</a:t>
            </a:r>
          </a:p>
        </p:txBody>
      </p:sp>
      <p:sp>
        <p:nvSpPr>
          <p:cNvPr id="4" name="Arrow: Down 3"/>
          <p:cNvSpPr/>
          <p:nvPr/>
        </p:nvSpPr>
        <p:spPr>
          <a:xfrm rot="5400000">
            <a:off x="5493940" y="2129108"/>
            <a:ext cx="3794919" cy="3048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CA" dirty="0">
                <a:solidFill>
                  <a:schemeClr val="accent2"/>
                </a:solidFill>
              </a:rPr>
              <a:t>Examples?</a:t>
            </a:r>
          </a:p>
        </p:txBody>
      </p:sp>
    </p:spTree>
    <p:extLst>
      <p:ext uri="{BB962C8B-B14F-4D97-AF65-F5344CB8AC3E}">
        <p14:creationId xmlns:p14="http://schemas.microsoft.com/office/powerpoint/2010/main" val="88153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8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Moral Mazes: </a:t>
            </a:r>
            <a:br>
              <a:rPr lang="en-US" altLang="en-US" sz="3800" dirty="0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r>
              <a:rPr lang="en-US" altLang="en-US" sz="38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The Politics of Getting Ahead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Getting ahead is a political process involving conflict for scarce resources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Does advancement depend on doing good work or doing what is politically correct?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Organizations can’t eliminate politics, but they can influence the kind of politics they have</a:t>
            </a:r>
          </a:p>
        </p:txBody>
      </p:sp>
      <p:sp>
        <p:nvSpPr>
          <p:cNvPr id="4" name="Arrow: Down 3"/>
          <p:cNvSpPr/>
          <p:nvPr/>
        </p:nvSpPr>
        <p:spPr>
          <a:xfrm rot="4148091">
            <a:off x="7650362" y="1534655"/>
            <a:ext cx="1219200" cy="2209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CA" dirty="0">
                <a:solidFill>
                  <a:schemeClr val="accent2"/>
                </a:solidFill>
              </a:rPr>
              <a:t>Give an example?</a:t>
            </a:r>
          </a:p>
        </p:txBody>
      </p:sp>
      <p:sp>
        <p:nvSpPr>
          <p:cNvPr id="5" name="Arrow: Down 4"/>
          <p:cNvSpPr/>
          <p:nvPr/>
        </p:nvSpPr>
        <p:spPr>
          <a:xfrm rot="6757018">
            <a:off x="6134100" y="4686300"/>
            <a:ext cx="1219200" cy="2209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CA" dirty="0">
                <a:solidFill>
                  <a:schemeClr val="accent2"/>
                </a:solidFill>
              </a:rPr>
              <a:t>How can this influence happen? </a:t>
            </a:r>
          </a:p>
        </p:txBody>
      </p:sp>
    </p:spTree>
    <p:extLst>
      <p:ext uri="{BB962C8B-B14F-4D97-AF65-F5344CB8AC3E}">
        <p14:creationId xmlns:p14="http://schemas.microsoft.com/office/powerpoint/2010/main" val="354043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Conclusion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372856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The political frame sees a very different world from the traditional view of organizations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b="1" dirty="0">
                <a:ea typeface="ＭＳ Ｐゴシック" panose="020B0600070205080204" pitchFamily="34" charset="-128"/>
              </a:rPr>
              <a:t>Traditional</a:t>
            </a:r>
            <a:r>
              <a:rPr lang="en-US" altLang="en-US" dirty="0">
                <a:ea typeface="ＭＳ Ｐゴシック" panose="020B0600070205080204" pitchFamily="34" charset="-128"/>
              </a:rPr>
              <a:t>: organizations are hierarchies, run by legitimate authorities who set goals and manage performance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b="1" dirty="0">
                <a:ea typeface="ＭＳ Ｐゴシック" panose="020B0600070205080204" pitchFamily="34" charset="-128"/>
              </a:rPr>
              <a:t>Political view</a:t>
            </a:r>
            <a:r>
              <a:rPr lang="en-US" altLang="en-US" dirty="0">
                <a:ea typeface="ＭＳ Ｐゴシック" panose="020B0600070205080204" pitchFamily="34" charset="-128"/>
              </a:rPr>
              <a:t>: organizations are coalitions whose goals are determined by bargaining among multiple contenders</a:t>
            </a:r>
          </a:p>
        </p:txBody>
      </p:sp>
    </p:spTree>
    <p:extLst>
      <p:ext uri="{BB962C8B-B14F-4D97-AF65-F5344CB8AC3E}">
        <p14:creationId xmlns:p14="http://schemas.microsoft.com/office/powerpoint/2010/main" val="2693074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8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Core Assumptions of Symbolic Frame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70888"/>
            <a:ext cx="8382000" cy="4525963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People create symbols to resolve confusion, find direction, anchor hope and belief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Events and processes more important for what is expressed than what is produced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Culture provides basic organizational glue</a:t>
            </a:r>
          </a:p>
        </p:txBody>
      </p:sp>
      <p:sp>
        <p:nvSpPr>
          <p:cNvPr id="4" name="Arrow: Down 3"/>
          <p:cNvSpPr/>
          <p:nvPr/>
        </p:nvSpPr>
        <p:spPr>
          <a:xfrm rot="5400000">
            <a:off x="7277100" y="2476500"/>
            <a:ext cx="1219200" cy="2362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CA" dirty="0">
                <a:solidFill>
                  <a:schemeClr val="accent2"/>
                </a:solidFill>
              </a:rPr>
              <a:t>Any recent examples at Centennial? </a:t>
            </a:r>
          </a:p>
        </p:txBody>
      </p:sp>
    </p:spTree>
    <p:extLst>
      <p:ext uri="{BB962C8B-B14F-4D97-AF65-F5344CB8AC3E}">
        <p14:creationId xmlns:p14="http://schemas.microsoft.com/office/powerpoint/2010/main" val="127050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8216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Organizational Symbols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76200" y="1752600"/>
            <a:ext cx="8534400" cy="4343400"/>
          </a:xfrm>
        </p:spPr>
        <p:txBody>
          <a:bodyPr/>
          <a:lstStyle/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Symbols reveal and communicate culture </a:t>
            </a:r>
          </a:p>
          <a:p>
            <a:pPr lvl="2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McDonald’s golden arches and legend of Ray Kroc</a:t>
            </a:r>
          </a:p>
          <a:p>
            <a:pPr lvl="2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Harvard’s myth, mystique and rituals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Myths: deeply-rooted narratives that explain, express and build cohesion</a:t>
            </a:r>
          </a:p>
          <a:p>
            <a:pPr lvl="2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Often rooted in origin legends (“how it all began”)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Values: what an organization stands for and cares about </a:t>
            </a:r>
          </a:p>
        </p:txBody>
      </p:sp>
    </p:spTree>
    <p:extLst>
      <p:ext uri="{BB962C8B-B14F-4D97-AF65-F5344CB8AC3E}">
        <p14:creationId xmlns:p14="http://schemas.microsoft.com/office/powerpoint/2010/main" val="3166241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Organizational Symbols	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3820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Metaphor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image to express complexity as an understandable, persuasive message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Humor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way to illuminate and break frames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Play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permits relaxing rules to explore alternatives, encourages experimentation and flexibility</a:t>
            </a:r>
          </a:p>
        </p:txBody>
      </p:sp>
    </p:spTree>
    <p:extLst>
      <p:ext uri="{BB962C8B-B14F-4D97-AF65-F5344CB8AC3E}">
        <p14:creationId xmlns:p14="http://schemas.microsoft.com/office/powerpoint/2010/main" val="739409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Organizations as Culture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83080"/>
            <a:ext cx="8915400" cy="5105400"/>
          </a:xfrm>
        </p:spPr>
        <p:txBody>
          <a:bodyPr/>
          <a:lstStyle/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200" dirty="0">
                <a:ea typeface="ＭＳ Ｐゴシック" panose="020B0600070205080204" pitchFamily="34" charset="-128"/>
              </a:rPr>
              <a:t>Organizations have cultures or are cultures?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200" dirty="0">
                <a:ea typeface="ＭＳ Ｐゴシック" panose="020B0600070205080204" pitchFamily="34" charset="-128"/>
              </a:rPr>
              <a:t>Definitions of culture: </a:t>
            </a:r>
          </a:p>
          <a:p>
            <a:pPr lvl="2" eaLnBrk="1" hangingPunct="1">
              <a:buFont typeface="Arial" panose="020B0604020202020204" pitchFamily="34" charset="0"/>
              <a:buChar char="•"/>
            </a:pPr>
            <a:r>
              <a:rPr lang="en-US" altLang="en-US" sz="2100" dirty="0">
                <a:ea typeface="ＭＳ Ｐゴシック" panose="020B0600070205080204" pitchFamily="34" charset="-128"/>
              </a:rPr>
              <a:t>Schein: “pattern of shared basic assumptions that a groups has learned as it solved its problems…and that has worked well enough to be considered valid and taught to new members”</a:t>
            </a:r>
          </a:p>
          <a:p>
            <a:pPr lvl="2" eaLnBrk="1" hangingPunct="1">
              <a:buFont typeface="Arial" panose="020B0604020202020204" pitchFamily="34" charset="0"/>
              <a:buChar char="•"/>
            </a:pPr>
            <a:r>
              <a:rPr lang="en-US" altLang="en-US" sz="2100" dirty="0">
                <a:ea typeface="ＭＳ Ｐゴシック" panose="020B0600070205080204" pitchFamily="34" charset="-128"/>
              </a:rPr>
              <a:t>“How we do things around here” 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200" dirty="0">
                <a:ea typeface="ＭＳ Ｐゴシック" panose="020B0600070205080204" pitchFamily="34" charset="-128"/>
              </a:rPr>
              <a:t>Culture is both product and process</a:t>
            </a:r>
          </a:p>
          <a:p>
            <a:pPr lvl="2" eaLnBrk="1" hangingPunct="1">
              <a:buFont typeface="Arial" panose="020B0604020202020204" pitchFamily="34" charset="0"/>
              <a:buChar char="•"/>
            </a:pPr>
            <a:r>
              <a:rPr lang="en-US" altLang="en-US" sz="2100" dirty="0">
                <a:ea typeface="ＭＳ Ｐゴシック" panose="020B0600070205080204" pitchFamily="34" charset="-128"/>
              </a:rPr>
              <a:t>Embodies accumulated wisdom</a:t>
            </a:r>
          </a:p>
          <a:p>
            <a:pPr lvl="2" eaLnBrk="1" hangingPunct="1">
              <a:buFont typeface="Arial" panose="020B0604020202020204" pitchFamily="34" charset="0"/>
              <a:buChar char="•"/>
            </a:pPr>
            <a:r>
              <a:rPr lang="en-US" altLang="en-US" sz="2100" dirty="0">
                <a:ea typeface="ＭＳ Ｐゴシック" panose="020B0600070205080204" pitchFamily="34" charset="-128"/>
              </a:rPr>
              <a:t>Must be continually renewed and recreated as newcomers learn old ways and eventually become teachers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200" dirty="0">
                <a:ea typeface="ＭＳ Ｐゴシック" panose="020B0600070205080204" pitchFamily="34" charset="-128"/>
              </a:rPr>
              <a:t>Managers who understand </a:t>
            </a:r>
            <a:r>
              <a:rPr lang="en-US" altLang="en-US" sz="2200">
                <a:ea typeface="ＭＳ Ｐゴシック" panose="020B0600070205080204" pitchFamily="34" charset="-128"/>
              </a:rPr>
              <a:t>culture are better </a:t>
            </a:r>
            <a:r>
              <a:rPr lang="en-US" altLang="en-US" sz="2200" dirty="0">
                <a:ea typeface="ＭＳ Ｐゴシック" panose="020B0600070205080204" pitchFamily="34" charset="-128"/>
              </a:rPr>
              <a:t>equipped to understand and influence organizations</a:t>
            </a:r>
          </a:p>
        </p:txBody>
      </p:sp>
      <p:sp>
        <p:nvSpPr>
          <p:cNvPr id="4" name="Arrow: Down 3"/>
          <p:cNvSpPr/>
          <p:nvPr/>
        </p:nvSpPr>
        <p:spPr>
          <a:xfrm rot="5400000">
            <a:off x="6667500" y="952500"/>
            <a:ext cx="1219200" cy="2209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CA" dirty="0">
                <a:solidFill>
                  <a:schemeClr val="accent2"/>
                </a:solidFill>
              </a:rPr>
              <a:t>What does this mean?</a:t>
            </a:r>
          </a:p>
        </p:txBody>
      </p:sp>
      <p:sp>
        <p:nvSpPr>
          <p:cNvPr id="5" name="Arrow: Down 4"/>
          <p:cNvSpPr/>
          <p:nvPr/>
        </p:nvSpPr>
        <p:spPr>
          <a:xfrm rot="5400000">
            <a:off x="5829300" y="3162300"/>
            <a:ext cx="1219200" cy="2209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CA" dirty="0">
                <a:solidFill>
                  <a:schemeClr val="accent2"/>
                </a:solidFill>
              </a:rPr>
              <a:t>What does this mean?</a:t>
            </a:r>
          </a:p>
        </p:txBody>
      </p:sp>
      <p:sp>
        <p:nvSpPr>
          <p:cNvPr id="6" name="Arrow: Down 5"/>
          <p:cNvSpPr/>
          <p:nvPr/>
        </p:nvSpPr>
        <p:spPr>
          <a:xfrm rot="5400000">
            <a:off x="6134100" y="5091684"/>
            <a:ext cx="1219200" cy="2209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CA" dirty="0">
                <a:solidFill>
                  <a:schemeClr val="accent2"/>
                </a:solidFill>
              </a:rPr>
              <a:t>How?</a:t>
            </a:r>
          </a:p>
        </p:txBody>
      </p:sp>
    </p:spTree>
    <p:extLst>
      <p:ext uri="{BB962C8B-B14F-4D97-AF65-F5344CB8AC3E}">
        <p14:creationId xmlns:p14="http://schemas.microsoft.com/office/powerpoint/2010/main" val="3357224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  <a:t>Conclusion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1960" y="19812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Symbols help us make sense of  ambiguous and confusing realities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Culture as basic organizational glue, the “way we do things around here”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Symbols embody and express organizational values, ideology</a:t>
            </a:r>
          </a:p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1616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65328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Task #1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686800" cy="4525963"/>
          </a:xfrm>
        </p:spPr>
        <p:txBody>
          <a:bodyPr/>
          <a:lstStyle/>
          <a:p>
            <a:r>
              <a:rPr lang="en-US" sz="2000" dirty="0"/>
              <a:t>Work individually or in pairs.</a:t>
            </a:r>
          </a:p>
          <a:p>
            <a:r>
              <a:rPr lang="en-US" sz="2000" dirty="0"/>
              <a:t>Examine the link given under Content &gt;&gt; Week 5: Canada’s Top 100 Employers</a:t>
            </a:r>
          </a:p>
          <a:p>
            <a:r>
              <a:rPr lang="en-US" sz="2000" dirty="0"/>
              <a:t>Select one employer. </a:t>
            </a:r>
          </a:p>
          <a:p>
            <a:r>
              <a:rPr lang="en-US" sz="2000" dirty="0"/>
              <a:t>Use the PowerPoint template provided under Week Five to create no more than 3 slides (excluding the first and last slide) that provide 3 pieces of evidence that the employer you selected uses the symbolic frame.</a:t>
            </a:r>
          </a:p>
          <a:p>
            <a:r>
              <a:rPr lang="en-US" sz="2000" dirty="0"/>
              <a:t>I expect to see at least three in-text citations to cross-reference your evidence with the textbook.</a:t>
            </a:r>
          </a:p>
          <a:p>
            <a:r>
              <a:rPr lang="en-US" sz="2000" dirty="0"/>
              <a:t>Upload the </a:t>
            </a:r>
            <a:r>
              <a:rPr lang="en-US" sz="2000" dirty="0" err="1"/>
              <a:t>Powerpoint</a:t>
            </a:r>
            <a:r>
              <a:rPr lang="en-US" sz="2000" dirty="0"/>
              <a:t> to the designated drop box. Be sure both names are on the slides if you worked in pairs.</a:t>
            </a:r>
          </a:p>
          <a:p>
            <a:r>
              <a:rPr lang="en-US" sz="2000" dirty="0"/>
              <a:t>You have 20 minutes. </a:t>
            </a:r>
          </a:p>
        </p:txBody>
      </p:sp>
    </p:spTree>
    <p:extLst>
      <p:ext uri="{BB962C8B-B14F-4D97-AF65-F5344CB8AC3E}">
        <p14:creationId xmlns:p14="http://schemas.microsoft.com/office/powerpoint/2010/main" val="30419811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4545</TotalTime>
  <Words>671</Words>
  <Application>Microsoft Office PowerPoint</Application>
  <PresentationFormat>On-screen Show (4:3)</PresentationFormat>
  <Paragraphs>94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ＭＳ Ｐゴシック</vt:lpstr>
      <vt:lpstr>Arial</vt:lpstr>
      <vt:lpstr>Calibri</vt:lpstr>
      <vt:lpstr>Tahoma</vt:lpstr>
      <vt:lpstr>Times New Roman</vt:lpstr>
      <vt:lpstr>Wingdings</vt:lpstr>
      <vt:lpstr>Default Design</vt:lpstr>
      <vt:lpstr>Integrated Business Planning MGMT 324 WEEK FIVE Exploring the Political and Symbolic Frames</vt:lpstr>
      <vt:lpstr>Agenda</vt:lpstr>
      <vt:lpstr>Assumptions of the Political Frame</vt:lpstr>
      <vt:lpstr>Conflict in Organizations</vt:lpstr>
      <vt:lpstr>Sources of Power</vt:lpstr>
      <vt:lpstr>Moral Mazes:  The Politics of Getting Ahead</vt:lpstr>
      <vt:lpstr>Conclusion</vt:lpstr>
      <vt:lpstr>Core Assumptions of Symbolic Frame</vt:lpstr>
      <vt:lpstr>Organizational Symbols</vt:lpstr>
      <vt:lpstr>Organizational Symbols </vt:lpstr>
      <vt:lpstr>Organizations as Culture</vt:lpstr>
      <vt:lpstr>Conclusion</vt:lpstr>
      <vt:lpstr>Task #1</vt:lpstr>
    </vt:vector>
  </TitlesOfParts>
  <Company>The McGraw-Hill Companies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Liz Clarke</dc:creator>
  <cp:lastModifiedBy>Susan Kates</cp:lastModifiedBy>
  <cp:revision>198</cp:revision>
  <cp:lastPrinted>2016-09-13T18:54:26Z</cp:lastPrinted>
  <dcterms:created xsi:type="dcterms:W3CDTF">2011-09-21T16:58:42Z</dcterms:created>
  <dcterms:modified xsi:type="dcterms:W3CDTF">2018-02-19T13:20:15Z</dcterms:modified>
</cp:coreProperties>
</file>